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64" r:id="rId2"/>
    <p:sldId id="278" r:id="rId3"/>
    <p:sldId id="256" r:id="rId4"/>
  </p:sldIdLst>
  <p:sldSz cx="12192000" cy="6858000"/>
  <p:notesSz cx="6858000" cy="9144000"/>
  <p:embeddedFontLst>
    <p:embeddedFont>
      <p:font typeface="Meiryo" panose="020B0604020202020204" charset="-128"/>
      <p:regular r:id="rId6"/>
      <p:bold r:id="rId7"/>
      <p:italic r:id="rId8"/>
      <p:boldItalic r:id="rId9"/>
    </p:embeddedFont>
    <p:embeddedFont>
      <p:font typeface="Arial Nova Cond" panose="020B0604020202020204" charset="0"/>
      <p:regular r:id="rId10"/>
      <p:bold r:id="rId11"/>
      <p:italic r:id="rId12"/>
      <p:boldItalic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nXaCHWZES02Nb/66rGO58UTzZ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94D"/>
    <a:srgbClr val="DB9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F6E225-8B43-4375-A2CA-7B698C258217}">
  <a:tblStyle styleId="{83F6E225-8B43-4375-A2CA-7B698C25821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34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0669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004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diferent</a:t>
            </a:r>
            <a:r>
              <a:rPr lang="pt-PT" dirty="0"/>
              <a:t> </a:t>
            </a:r>
            <a:r>
              <a:rPr lang="pt-PT" dirty="0" err="1"/>
              <a:t>ReSEarch</a:t>
            </a:r>
            <a:r>
              <a:rPr lang="pt-PT" dirty="0"/>
              <a:t> </a:t>
            </a:r>
            <a:r>
              <a:rPr lang="pt-PT" dirty="0" err="1"/>
              <a:t>Interests</a:t>
            </a:r>
            <a:r>
              <a:rPr lang="pt-PT" dirty="0"/>
              <a:t> and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good</a:t>
            </a:r>
            <a:r>
              <a:rPr lang="pt-PT" dirty="0"/>
              <a:t>. And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want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to </a:t>
            </a:r>
            <a:r>
              <a:rPr lang="pt-PT" dirty="0" err="1"/>
              <a:t>Join</a:t>
            </a:r>
            <a:r>
              <a:rPr lang="pt-PT" dirty="0"/>
              <a:t> </a:t>
            </a:r>
            <a:r>
              <a:rPr lang="pt-PT" dirty="0" err="1"/>
              <a:t>diferent</a:t>
            </a:r>
            <a:r>
              <a:rPr lang="pt-PT" dirty="0"/>
              <a:t> </a:t>
            </a:r>
            <a:r>
              <a:rPr lang="pt-PT" dirty="0" err="1"/>
              <a:t>purposes</a:t>
            </a:r>
            <a:r>
              <a:rPr lang="pt-PT" dirty="0"/>
              <a:t>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E8A63-D605-4104-BA5F-7348E5E2CCA2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351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53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5376670" y="705114"/>
            <a:ext cx="6172412" cy="240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5376670" y="3749040"/>
            <a:ext cx="617241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38" name="Google Shape;38;p20"/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5376668" y="1116199"/>
            <a:ext cx="6166422" cy="206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5376668" y="3623098"/>
            <a:ext cx="616642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marL="457200" lvl="0" indent="-228600" algn="l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lvl="1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5376670" y="4102370"/>
            <a:ext cx="6166419" cy="206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lt1">
              <a:alpha val="745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1"/>
          </p:nvPr>
        </p:nvSpPr>
        <p:spPr>
          <a:xfrm>
            <a:off x="638818" y="640078"/>
            <a:ext cx="6969693" cy="54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3302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3pPr>
            <a:lvl4pPr marL="1828800" lvl="3" indent="-3175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Char char="–"/>
              <a:defRPr sz="1400"/>
            </a:lvl5pPr>
            <a:lvl6pPr marL="2743200" lvl="5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400"/>
              <a:buChar char="–"/>
              <a:defRPr sz="1400"/>
            </a:lvl6pPr>
            <a:lvl7pPr marL="3200400" lvl="6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400"/>
              <a:buChar char="–"/>
              <a:defRPr sz="1400"/>
            </a:lvl7pPr>
            <a:lvl8pPr marL="3657600" lvl="7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400"/>
              <a:buChar char="–"/>
              <a:defRPr sz="1400"/>
            </a:lvl8pPr>
            <a:lvl9pPr marL="4114800" lvl="8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400"/>
              <a:buChar char="–"/>
              <a:defRPr sz="14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2"/>
          </p:nvPr>
        </p:nvSpPr>
        <p:spPr>
          <a:xfrm>
            <a:off x="8753015" y="3223803"/>
            <a:ext cx="2796066" cy="287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0"/>
            </a:lvl1pPr>
            <a:lvl2pPr marL="914400" lvl="1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3"/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8753015" y="6309360"/>
            <a:ext cx="173420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638818" y="6309360"/>
            <a:ext cx="699386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400"/>
              <a:buFont typeface="Meiryo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>
            <a:spLocks noGrp="1"/>
          </p:cNvSpPr>
          <p:nvPr>
            <p:ph type="pic" idx="2"/>
          </p:nvPr>
        </p:nvSpPr>
        <p:spPr>
          <a:xfrm>
            <a:off x="0" y="0"/>
            <a:ext cx="8248592" cy="6857999"/>
          </a:xfrm>
          <a:prstGeom prst="rect">
            <a:avLst/>
          </a:prstGeom>
          <a:solidFill>
            <a:srgbClr val="C8D3CF"/>
          </a:solidFill>
          <a:ln>
            <a:noFill/>
          </a:ln>
        </p:spPr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8834996" y="3429000"/>
            <a:ext cx="2714085" cy="25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0"/>
            </a:lvl1pPr>
            <a:lvl2pPr marL="914400" lvl="1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4"/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8" name="Google Shape;68;p24"/>
          <p:cNvSpPr txBox="1">
            <a:spLocks noGrp="1"/>
          </p:cNvSpPr>
          <p:nvPr>
            <p:ph type="dt" idx="10"/>
          </p:nvPr>
        </p:nvSpPr>
        <p:spPr>
          <a:xfrm>
            <a:off x="8834997" y="6309360"/>
            <a:ext cx="16459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640080" y="6309360"/>
            <a:ext cx="49465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 rot="5400000">
            <a:off x="5864129" y="217655"/>
            <a:ext cx="5197497" cy="617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 rot="5400000">
            <a:off x="7393812" y="2391190"/>
            <a:ext cx="5339932" cy="157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3252190" y="205883"/>
            <a:ext cx="5322596" cy="595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9277965" y="6296615"/>
            <a:ext cx="25059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9595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 rot="5400000">
            <a:off x="8734643" y="2853201"/>
            <a:ext cx="5383267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cxnSp>
        <p:nvCxnSpPr>
          <p:cNvPr id="83" name="Google Shape;83;p26" title="Rule Line"/>
          <p:cNvCxnSpPr/>
          <p:nvPr/>
        </p:nvCxnSpPr>
        <p:spPr>
          <a:xfrm>
            <a:off x="9111582" y="571502"/>
            <a:ext cx="0" cy="5275467"/>
          </a:xfrm>
          <a:prstGeom prst="straightConnector1">
            <a:avLst/>
          </a:prstGeom>
          <a:noFill/>
          <a:ln w="381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lt1">
              <a:alpha val="7450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Meiryo"/>
              <a:buNone/>
              <a:defRPr sz="3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>
            <a:lvl1pPr marL="457200" marR="0" lvl="0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orbel"/>
              <a:buNone/>
              <a:defRPr sz="18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orbel"/>
              <a:buNone/>
              <a:defRPr sz="1600" b="0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175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175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98334E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3200400" marR="0" lvl="6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98334E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3657600" marR="0" lvl="7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98334E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4114800" marR="0" lvl="8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98334E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98334E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ftr" idx="11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sp>
        <p:nvSpPr>
          <p:cNvPr id="16" name="Google Shape;16;p15"/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0" y="305839"/>
            <a:ext cx="2443943" cy="51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Meiryo"/>
              <a:buNone/>
            </a:pPr>
            <a:r>
              <a:rPr lang="pt-PT" sz="2800" dirty="0"/>
              <a:t>MEMBERS</a:t>
            </a:r>
            <a:br>
              <a:rPr lang="pt-PT" sz="2800" dirty="0"/>
            </a:br>
            <a:endParaRPr sz="2800" dirty="0"/>
          </a:p>
        </p:txBody>
      </p:sp>
      <p:graphicFrame>
        <p:nvGraphicFramePr>
          <p:cNvPr id="150" name="Google Shape;150;p2"/>
          <p:cNvGraphicFramePr/>
          <p:nvPr>
            <p:extLst>
              <p:ext uri="{D42A27DB-BD31-4B8C-83A1-F6EECF244321}">
                <p14:modId xmlns:p14="http://schemas.microsoft.com/office/powerpoint/2010/main" val="1570387183"/>
              </p:ext>
            </p:extLst>
          </p:nvPr>
        </p:nvGraphicFramePr>
        <p:xfrm>
          <a:off x="2286000" y="673768"/>
          <a:ext cx="9757600" cy="5027695"/>
        </p:xfrm>
        <a:graphic>
          <a:graphicData uri="http://schemas.openxmlformats.org/drawingml/2006/table">
            <a:tbl>
              <a:tblPr>
                <a:noFill/>
                <a:tableStyleId>{83F6E225-8B43-4375-A2CA-7B698C258217}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3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12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0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 dirty="0">
                          <a:solidFill>
                            <a:srgbClr val="833C0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Country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833C0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833C0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Surname</a:t>
                      </a:r>
                      <a:endParaRPr sz="1400" b="1" i="0" u="none" strike="noStrike" cap="none">
                        <a:solidFill>
                          <a:srgbClr val="833C0C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833C0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Name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833C0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email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833C0C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Profession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 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Greece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Stergiou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Alexandra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Alexstergiou</a:t>
                      </a:r>
                      <a:r>
                        <a:rPr lang="pt-PT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[at]</a:t>
                      </a:r>
                      <a:r>
                        <a:rPr lang="pt-PT" sz="14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gmail.com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Physical</a:t>
                      </a: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Educator</a:t>
                      </a: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, 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Germany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Barzen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Annika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annika.barzen</a:t>
                      </a:r>
                      <a:r>
                        <a:rPr lang="pt-PT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[at]</a:t>
                      </a:r>
                      <a:r>
                        <a:rPr lang="pt-PT" sz="14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tu-dortmund.de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Education</a:t>
                      </a: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, Mental </a:t>
                      </a: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Health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Sweden/USA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Kieson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Emily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Ekieson</a:t>
                      </a:r>
                      <a:r>
                        <a:rPr lang="pt-PT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[at]</a:t>
                      </a:r>
                      <a:r>
                        <a:rPr lang="pt-PT" sz="14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gmail.com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Association</a:t>
                      </a: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representative</a:t>
                      </a: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, </a:t>
                      </a: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Comparative</a:t>
                      </a: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Psychology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Czech Republic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Bednáříková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Hanka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Bednarikova25</a:t>
                      </a:r>
                      <a:r>
                        <a:rPr lang="pt-PT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[at]</a:t>
                      </a:r>
                      <a:r>
                        <a:rPr lang="pt-PT" sz="14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seznam.cz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Physiotherapist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Portugal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 Figueiredo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Ines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Inespereirafigueiredo</a:t>
                      </a:r>
                      <a:r>
                        <a:rPr lang="pt-PT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[at]</a:t>
                      </a:r>
                      <a:r>
                        <a:rPr lang="pt-PT" sz="14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gmail.com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Neuroscientist</a:t>
                      </a: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, Animal </a:t>
                      </a: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Sciences</a:t>
                      </a: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Engineer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Sweden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6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 err="1">
                          <a:solidFill>
                            <a:srgbClr val="20212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Håkansson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20212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Margareta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 smtClean="0">
                          <a:solidFill>
                            <a:srgbClr val="20212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maggan.hakanson</a:t>
                      </a:r>
                      <a:r>
                        <a:rPr lang="pt-PT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[at]</a:t>
                      </a:r>
                      <a:r>
                        <a:rPr lang="pt-PT" sz="1400" b="0" i="0" u="none" strike="noStrike" cap="none" dirty="0" smtClean="0">
                          <a:solidFill>
                            <a:srgbClr val="202124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gmail.com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Physiotherapist, clinical research , action research and multi centre studies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Finland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7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Mattila-Rautianinen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Sanna 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 </a:t>
                      </a:r>
                      <a:r>
                        <a:rPr lang="pt-PT" sz="14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sannamattila</a:t>
                      </a:r>
                      <a:r>
                        <a:rPr lang="pt-PT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[at]</a:t>
                      </a:r>
                      <a:r>
                        <a:rPr lang="pt-PT" sz="14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saunalahti.fi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 </a:t>
                      </a: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Younger</a:t>
                      </a: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researcher</a:t>
                      </a: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, EFT </a:t>
                      </a: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practitioner</a:t>
                      </a: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, </a:t>
                      </a: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Physiotherapist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Germany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Reichl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Stephanie</a:t>
                      </a:r>
                      <a:endParaRPr sz="14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stephanie.reichl</a:t>
                      </a:r>
                      <a:r>
                        <a:rPr lang="pt-PT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[at]</a:t>
                      </a:r>
                      <a:r>
                        <a:rPr lang="pt-PT" sz="1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yahoo.de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Physiotherapist, </a:t>
                      </a:r>
                      <a:r>
                        <a:rPr lang="pt-P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Scientific Assistant in the Department of Neurorehabilitation,  PhD student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Norway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9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Sudmann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Tobba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Tobba.Sudmann</a:t>
                      </a:r>
                      <a:r>
                        <a:rPr lang="pt-PT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[at]</a:t>
                      </a:r>
                      <a:r>
                        <a:rPr lang="pt-PT" sz="14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hvl.no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Physiotherapist and social scientist, professor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1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United Kingdom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Warburton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1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Victoria Margaret</a:t>
                      </a:r>
                      <a:endParaRPr sz="14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Vicwarb</a:t>
                      </a:r>
                      <a:r>
                        <a:rPr lang="pt-PT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[at]</a:t>
                      </a:r>
                      <a:r>
                        <a:rPr lang="pt-PT" sz="14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hotmail.com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Physical</a:t>
                      </a: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pt-PT" sz="1400" b="0" i="0" u="none" strike="noStrike" cap="non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therapist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7850" marR="7850" marT="7850" marB="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PT" sz="14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 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850" marR="7850" marT="785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D06FF1-5D2E-4896-AFC9-CA66D864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1" y="559622"/>
            <a:ext cx="1769376" cy="5197498"/>
          </a:xfrm>
        </p:spPr>
        <p:txBody>
          <a:bodyPr>
            <a:normAutofit/>
          </a:bodyPr>
          <a:lstStyle/>
          <a:p>
            <a:r>
              <a:rPr lang="pt-PT" sz="2000" dirty="0" err="1"/>
              <a:t>Members</a:t>
            </a:r>
            <a:endParaRPr lang="pt-PT" sz="20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4B431C9F-CF40-4AF2-B30E-A76456075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1E0B190C-BA22-496B-A331-C15E0AA25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533677"/>
              </p:ext>
            </p:extLst>
          </p:nvPr>
        </p:nvGraphicFramePr>
        <p:xfrm>
          <a:off x="1499336" y="63610"/>
          <a:ext cx="10109567" cy="6081704"/>
        </p:xfrm>
        <a:graphic>
          <a:graphicData uri="http://schemas.openxmlformats.org/drawingml/2006/table">
            <a:tbl>
              <a:tblPr/>
              <a:tblGrid>
                <a:gridCol w="853458">
                  <a:extLst>
                    <a:ext uri="{9D8B030D-6E8A-4147-A177-3AD203B41FA5}">
                      <a16:colId xmlns:a16="http://schemas.microsoft.com/office/drawing/2014/main" xmlns="" val="1073249376"/>
                    </a:ext>
                  </a:extLst>
                </a:gridCol>
                <a:gridCol w="1392270">
                  <a:extLst>
                    <a:ext uri="{9D8B030D-6E8A-4147-A177-3AD203B41FA5}">
                      <a16:colId xmlns:a16="http://schemas.microsoft.com/office/drawing/2014/main" xmlns="" val="2595007866"/>
                    </a:ext>
                  </a:extLst>
                </a:gridCol>
                <a:gridCol w="823747">
                  <a:extLst>
                    <a:ext uri="{9D8B030D-6E8A-4147-A177-3AD203B41FA5}">
                      <a16:colId xmlns:a16="http://schemas.microsoft.com/office/drawing/2014/main" xmlns="" val="1932234506"/>
                    </a:ext>
                  </a:extLst>
                </a:gridCol>
                <a:gridCol w="671099">
                  <a:extLst>
                    <a:ext uri="{9D8B030D-6E8A-4147-A177-3AD203B41FA5}">
                      <a16:colId xmlns:a16="http://schemas.microsoft.com/office/drawing/2014/main" xmlns="" val="3815508858"/>
                    </a:ext>
                  </a:extLst>
                </a:gridCol>
                <a:gridCol w="5677231">
                  <a:extLst>
                    <a:ext uri="{9D8B030D-6E8A-4147-A177-3AD203B41FA5}">
                      <a16:colId xmlns:a16="http://schemas.microsoft.com/office/drawing/2014/main" xmlns="" val="621442124"/>
                    </a:ext>
                  </a:extLst>
                </a:gridCol>
                <a:gridCol w="254442">
                  <a:extLst>
                    <a:ext uri="{9D8B030D-6E8A-4147-A177-3AD203B41FA5}">
                      <a16:colId xmlns:a16="http://schemas.microsoft.com/office/drawing/2014/main" xmlns="" val="4063296198"/>
                    </a:ext>
                  </a:extLst>
                </a:gridCol>
                <a:gridCol w="437320">
                  <a:extLst>
                    <a:ext uri="{9D8B030D-6E8A-4147-A177-3AD203B41FA5}">
                      <a16:colId xmlns:a16="http://schemas.microsoft.com/office/drawing/2014/main" xmlns="" val="2378005078"/>
                    </a:ext>
                  </a:extLst>
                </a:gridCol>
              </a:tblGrid>
              <a:tr h="457966"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</a:t>
                      </a:r>
                      <a:r>
                        <a:rPr lang="pt-PT" sz="9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/Centres/</a:t>
                      </a:r>
                    </a:p>
                    <a:p>
                      <a:pPr rtl="0" fontAlgn="t"/>
                      <a:r>
                        <a:rPr lang="pt-PT" sz="900" b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Organizations</a:t>
                      </a:r>
                      <a:endParaRPr lang="pt-PT" sz="9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t"/>
                      <a:endParaRPr lang="pt-PT" sz="9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t"/>
                      <a:endParaRPr lang="pt-PT" sz="9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pt-PT" sz="9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pt-PT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s-ES_tradnl" sz="900" b="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RESEARCH INTERESTS</a:t>
                      </a: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pt-PT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PT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4192547"/>
                  </a:ext>
                </a:extLst>
              </a:tr>
              <a:tr h="521915"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Greece</a:t>
                      </a:r>
                      <a:endParaRPr lang="pt-PT" sz="9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pt-PT" sz="9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Stergiou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Alexandra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Neurological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movement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disorders</a:t>
                      </a:r>
                      <a:endParaRPr lang="pt-PT" sz="9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t"/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Austim</a:t>
                      </a:r>
                      <a:endParaRPr lang="pt-PT" sz="9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1544890"/>
                  </a:ext>
                </a:extLst>
              </a:tr>
              <a:tr h="577829">
                <a:tc>
                  <a:txBody>
                    <a:bodyPr/>
                    <a:lstStyle/>
                    <a:p>
                      <a:pPr algn="l" rtl="0" fontAlgn="t"/>
                      <a:r>
                        <a:rPr lang="pt-PT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</a:t>
                      </a:r>
                      <a:r>
                        <a:rPr lang="pt-PT" sz="9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pt-PT" sz="9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Cologne</a:t>
                      </a:r>
                      <a:endParaRPr lang="pt-PT" sz="9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PT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Barzen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1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Annika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Children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Perspectives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EFI (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interviews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rtl="0" fontAlgn="t"/>
                      <a:r>
                        <a:rPr lang="pt-PT" sz="9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</a:t>
                      </a:r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t"/>
                      <a:r>
                        <a:rPr lang="pt-PT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Mental </a:t>
                      </a:r>
                      <a:r>
                        <a:rPr lang="pt-PT" sz="9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</a:t>
                      </a:r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3534330"/>
                  </a:ext>
                </a:extLst>
              </a:tr>
              <a:tr h="749396"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Sweden</a:t>
                      </a:r>
                      <a:r>
                        <a:rPr lang="pt-PT" sz="9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/USA</a:t>
                      </a: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Equine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</a:t>
                      </a:r>
                      <a:endParaRPr lang="pt-PT" sz="9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Kieson</a:t>
                      </a:r>
                      <a:endParaRPr lang="pt-PT" sz="9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1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Emily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Equine behavioral psychology in the context of horse-human interactions related to equine-assisted programs</a:t>
                      </a:r>
                    </a:p>
                    <a:p>
                      <a:pPr rtl="0" fontAlgn="t"/>
                      <a:r>
                        <a:rPr lang="en-US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Equine psychological and behavioral welfare in equine-assisted activities </a:t>
                      </a:r>
                    </a:p>
                    <a:p>
                      <a:pPr rtl="0" fontAlgn="t"/>
                      <a:r>
                        <a:rPr lang="en-US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Horse-human communication and </a:t>
                      </a:r>
                      <a:r>
                        <a:rPr lang="en-US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affilitiave</a:t>
                      </a:r>
                      <a:r>
                        <a:rPr lang="en-US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interactions (genuine demonstrations of friendship and bonding) through a greater understanding of equine behavior and inter/intraspecies social bonds</a:t>
                      </a: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7322193"/>
                  </a:ext>
                </a:extLst>
              </a:tr>
              <a:tr h="603681"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Czech</a:t>
                      </a:r>
                      <a:r>
                        <a:rPr lang="pt-PT" sz="9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Republic</a:t>
                      </a:r>
                      <a:endParaRPr lang="pt-PT" sz="9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Palacký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Olomouc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Ryzacek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centre</a:t>
                      </a: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Bednáříková</a:t>
                      </a:r>
                      <a:endParaRPr lang="pt-PT" sz="9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1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Hanka</a:t>
                      </a:r>
                      <a:endParaRPr lang="pt-PT" sz="1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EFT in children with Cerebral Palsy (my dissertation)</a:t>
                      </a:r>
                    </a:p>
                    <a:p>
                      <a:pPr rtl="0" fontAlgn="t"/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same as Margareta - To explore an EFT session and describe it from all the different professions aspects. Network, connecting people and knowledge thorough my personal networks.</a:t>
                      </a:r>
                    </a:p>
                    <a:p>
                      <a:pPr rtl="0" fontAlgn="t"/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 area of ​​interest is EFT in children with delayed psychomotor development and various motor disorders</a:t>
                      </a: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28165"/>
                  </a:ext>
                </a:extLst>
              </a:tr>
              <a:tr h="539916"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Portugal</a:t>
                      </a: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TKF Research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Anthrozoology</a:t>
                      </a:r>
                      <a:endParaRPr lang="pt-PT" sz="9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Pereira- Figueiredo</a:t>
                      </a: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Ines</a:t>
                      </a: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Mental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Stress</a:t>
                      </a:r>
                    </a:p>
                    <a:p>
                      <a:pPr rtl="0" fontAlgn="t"/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effects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EAS and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interactions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horses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mental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rtl="0" fontAlgn="t"/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Interactions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species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Impacts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</a:t>
                      </a:r>
                      <a:endParaRPr lang="pt-PT" sz="9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5246992"/>
                  </a:ext>
                </a:extLst>
              </a:tr>
              <a:tr h="1040826"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Sweden</a:t>
                      </a:r>
                      <a:endParaRPr lang="pt-PT" sz="9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pt-PT" sz="900" b="0" dirty="0">
                        <a:solidFill>
                          <a:srgbClr val="20212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0" dirty="0" err="1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Håkansson</a:t>
                      </a:r>
                      <a:endParaRPr lang="pt-PT" sz="900" b="0" dirty="0">
                        <a:solidFill>
                          <a:srgbClr val="20212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1000" b="1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Margareta</a:t>
                      </a: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i="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explore EFT session and describe it from all the different professions aspects.</a:t>
                      </a:r>
                      <a:endParaRPr lang="en-US" sz="900" b="0" dirty="0">
                        <a:solidFill>
                          <a:srgbClr val="20212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 fontAlgn="t"/>
                      <a:r>
                        <a:rPr lang="en-US" sz="900" b="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Network, connecting people </a:t>
                      </a:r>
                    </a:p>
                    <a:p>
                      <a:pPr rtl="0" fontAlgn="t"/>
                      <a:r>
                        <a:rPr lang="en-US" sz="900" b="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specialist clinical area is body awareness therapy </a:t>
                      </a:r>
                      <a:r>
                        <a:rPr lang="en-US" sz="900" b="0" dirty="0" err="1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US" sz="900" b="0" dirty="0">
                          <a:solidFill>
                            <a:srgbClr val="20212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persons signalized from poor mental health and long-lasting pain in combination with outdoor therapy. physiotherapist</a:t>
                      </a: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179050"/>
                  </a:ext>
                </a:extLst>
              </a:tr>
              <a:tr h="418256"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Finland</a:t>
                      </a:r>
                      <a:endParaRPr lang="pt-PT" sz="9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pt-PT" sz="9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Mattila-Rautianinen</a:t>
                      </a:r>
                      <a:endParaRPr lang="pt-PT" sz="9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1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Sanna</a:t>
                      </a:r>
                      <a:r>
                        <a:rPr lang="pt-PT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Biomechanics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human-equine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in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movement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,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pain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PT" sz="9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rehabilitation</a:t>
                      </a:r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010992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PT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  <a:endParaRPr lang="pt-P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rtl="0" fontAlgn="t"/>
                      <a:endParaRPr lang="pt-PT" sz="9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University Greifswald</a:t>
                      </a: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Reichl</a:t>
                      </a:r>
                      <a:r>
                        <a:rPr lang="pt-P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Stephanie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Neurorehabilitation outpatient and inpatient</a:t>
                      </a:r>
                    </a:p>
                    <a:p>
                      <a:pPr rtl="0" fontAlgn="t"/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Multiprofessional team</a:t>
                      </a:r>
                    </a:p>
                    <a:p>
                      <a:pPr rtl="0" fontAlgn="t"/>
                      <a:r>
                        <a:rPr lang="pt-PT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stroke</a:t>
                      </a: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1176627"/>
                  </a:ext>
                </a:extLst>
              </a:tr>
              <a:tr h="603681">
                <a:tc>
                  <a:txBody>
                    <a:bodyPr/>
                    <a:lstStyle/>
                    <a:p>
                      <a:pPr rtl="0" fontAlgn="t"/>
                      <a:r>
                        <a:rPr lang="pt-PT" sz="9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Norway</a:t>
                      </a:r>
                      <a:endParaRPr lang="pt-PT" sz="9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pt-PT" sz="9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Sudmann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P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Tobba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Equine facilitated physiotherapy for people with severe mental health / drug use challenges.  Psychomotor physiotherapy/psychotherapy.</a:t>
                      </a:r>
                    </a:p>
                    <a:p>
                      <a:pPr rtl="0" fontAlgn="t"/>
                      <a:r>
                        <a:rPr lang="en-US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Adapted physical activity with horses</a:t>
                      </a:r>
                    </a:p>
                    <a:p>
                      <a:pPr rtl="0" fontAlgn="t"/>
                      <a:endParaRPr lang="pt-PT" sz="9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pt-PT" sz="9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99" marR="14699" marT="9799" marB="9799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41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13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356616" y="705114"/>
            <a:ext cx="4169664" cy="5197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t-PT" sz="2000" dirty="0" err="1"/>
              <a:t>Our</a:t>
            </a:r>
            <a:r>
              <a:rPr lang="pt-PT" sz="2000" dirty="0"/>
              <a:t> </a:t>
            </a:r>
            <a:r>
              <a:rPr lang="pt-PT" sz="2400" dirty="0"/>
              <a:t>EEFTN-</a:t>
            </a:r>
            <a:r>
              <a:rPr lang="pt-PT" sz="1800" dirty="0"/>
              <a:t>Research </a:t>
            </a:r>
            <a:r>
              <a:rPr lang="pt-PT" sz="1800" dirty="0" err="1"/>
              <a:t>Subgroup</a:t>
            </a:r>
            <a:r>
              <a:rPr lang="pt-PT" sz="2000" dirty="0"/>
              <a:t/>
            </a:r>
            <a:br>
              <a:rPr lang="pt-PT" sz="2000" dirty="0"/>
            </a:br>
            <a:endParaRPr sz="8800" dirty="0"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4874149" y="252646"/>
            <a:ext cx="6897623" cy="5649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/>
          <a:p>
            <a:pPr marL="457200" lvl="0" indent="-22860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SzPct val="160714"/>
              <a:buNone/>
            </a:pPr>
            <a:r>
              <a:rPr lang="en-US" sz="1200" dirty="0">
                <a:latin typeface="Arial Nova Cond" panose="020B0506020202020204" pitchFamily="34" charset="0"/>
                <a:ea typeface="Calibri"/>
                <a:cs typeface="Calibri"/>
                <a:sym typeface="Calibri"/>
              </a:rPr>
              <a:t>The idea of creating this group arose from the concern of finding scientific evidence in the effect of Equine Assisted Services in all its areas of intervention.</a:t>
            </a:r>
            <a:endParaRPr lang="en-US" sz="1200" dirty="0">
              <a:latin typeface="Arial Nova Cond" panose="020B0506020202020204" pitchFamily="34" charset="0"/>
            </a:endParaRPr>
          </a:p>
          <a:p>
            <a:pPr marL="457200" lvl="0" indent="-22860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SzPct val="171428"/>
              <a:buNone/>
            </a:pPr>
            <a:r>
              <a:rPr lang="en-US" sz="1200" dirty="0">
                <a:latin typeface="Arial Nova Cond" panose="020B0506020202020204" pitchFamily="34" charset="0"/>
                <a:ea typeface="Calibri"/>
                <a:cs typeface="Calibri"/>
                <a:sym typeface="Calibri"/>
              </a:rPr>
              <a:t>At the moment, we are 10 people from 9 different countries: Greece, Germany, Czech Republic, Sweden, Portugal, Finland, Spain, Norway and the United Kingdom.</a:t>
            </a:r>
            <a:endParaRPr lang="en-US" sz="1200" dirty="0">
              <a:latin typeface="Arial Nova Cond" panose="020B0506020202020204" pitchFamily="34" charset="0"/>
            </a:endParaRPr>
          </a:p>
          <a:p>
            <a:pPr marL="457200" lvl="0" indent="-22860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SzPct val="122448"/>
              <a:buNone/>
            </a:pPr>
            <a:r>
              <a:rPr lang="en-US" sz="1200" dirty="0">
                <a:latin typeface="Arial Nova Cond" panose="020B0506020202020204" pitchFamily="34" charset="0"/>
                <a:ea typeface="Calibri"/>
                <a:cs typeface="Calibri"/>
                <a:sym typeface="Calibri"/>
              </a:rPr>
              <a:t>We have different research interests and work in different professional areas!</a:t>
            </a:r>
            <a:r>
              <a:rPr lang="en-US" sz="1200" dirty="0">
                <a:latin typeface="Arial Nova Cond" panose="020B0506020202020204" pitchFamily="34" charset="0"/>
                <a:cs typeface="Calibri"/>
              </a:rPr>
              <a:t> </a:t>
            </a:r>
            <a:r>
              <a:rPr lang="en-US" sz="1200" dirty="0">
                <a:latin typeface="Arial Nova Cond" panose="020B0506020202020204" pitchFamily="34" charset="0"/>
                <a:ea typeface="Calibri"/>
                <a:cs typeface="Calibri"/>
                <a:sym typeface="Calibri"/>
              </a:rPr>
              <a:t>Our interests range from exploring the impact of Equine Assisted Interventions on psychomotor development, neurological or motor disorders, on people with mental health/drug use or long-term pain challenges.   However, we also agree that health is inseparable.</a:t>
            </a:r>
            <a:endParaRPr lang="en-US" sz="1200" dirty="0">
              <a:latin typeface="Arial Nova Cond" panose="020B0506020202020204" pitchFamily="34" charset="0"/>
            </a:endParaRPr>
          </a:p>
          <a:p>
            <a:pPr marL="457200" lvl="0" indent="-22860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SzPct val="142857"/>
              <a:buNone/>
            </a:pPr>
            <a:r>
              <a:rPr lang="en-US" sz="1200" dirty="0">
                <a:latin typeface="Arial Nova Cond" panose="020B0506020202020204" pitchFamily="34" charset="0"/>
                <a:ea typeface="Calibri"/>
                <a:cs typeface="Calibri"/>
                <a:sym typeface="Calibri"/>
              </a:rPr>
              <a:t>We need to know more about the benefits of all activities assisted with horses, while riding, or on the ground when interacting with them.   </a:t>
            </a:r>
            <a:endParaRPr lang="en-US" sz="1200" dirty="0">
              <a:latin typeface="Arial Nova Cond" panose="020B0506020202020204" pitchFamily="34" charset="0"/>
            </a:endParaRPr>
          </a:p>
          <a:p>
            <a:pPr marL="457200" lvl="0" indent="-22860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SzPct val="142857"/>
              <a:buNone/>
            </a:pPr>
            <a:r>
              <a:rPr lang="en-US" sz="1200" dirty="0">
                <a:latin typeface="Arial Nova Cond" panose="020B0506020202020204" pitchFamily="34" charset="0"/>
                <a:ea typeface="Calibri"/>
                <a:cs typeface="Calibri"/>
                <a:sym typeface="Calibri"/>
              </a:rPr>
              <a:t>We need more evidence to suggest that horses are beneficial for physical, psychological health, but also to improve awareness of our body, internal or in the environment around it...</a:t>
            </a:r>
            <a:endParaRPr lang="en-US" sz="1200" dirty="0">
              <a:latin typeface="Arial Nova Cond" panose="020B0506020202020204" pitchFamily="34" charset="0"/>
            </a:endParaRPr>
          </a:p>
          <a:p>
            <a:pPr marL="457200" lvl="0" indent="-22860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SzPct val="142857"/>
              <a:buNone/>
            </a:pPr>
            <a:r>
              <a:rPr lang="en-US" sz="1200" dirty="0">
                <a:latin typeface="Arial Nova Cond" panose="020B0506020202020204" pitchFamily="34" charset="0"/>
                <a:ea typeface="Calibri"/>
                <a:cs typeface="Calibri"/>
                <a:sym typeface="Calibri"/>
              </a:rPr>
              <a:t>We need to understand what we do in collaboration with the horse and its environment. What leads to a healing process?  If it is the horse itself, or a combination of the horse with its environment? Is it its power to bond with another living being? </a:t>
            </a:r>
          </a:p>
          <a:p>
            <a:pPr marL="457200" lvl="0" indent="-22860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SzPct val="171428"/>
              <a:buNone/>
            </a:pPr>
            <a:r>
              <a:rPr lang="en-US" sz="1400" dirty="0">
                <a:latin typeface="Arial Nova Cond" panose="020B0506020202020204" pitchFamily="34" charset="0"/>
                <a:ea typeface="Calibri"/>
                <a:cs typeface="Calibri"/>
                <a:sym typeface="Calibri"/>
              </a:rPr>
              <a:t>Finally, we believe that networking, connecting people and connecting knowledge is the best way to move forward in this great field of Equine Assisted services.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RegularSeedLeftStep">
      <a:dk1>
        <a:srgbClr val="000000"/>
      </a:dk1>
      <a:lt1>
        <a:srgbClr val="FFFFFF"/>
      </a:lt1>
      <a:dk2>
        <a:srgbClr val="242641"/>
      </a:dk2>
      <a:lt2>
        <a:srgbClr val="E2E8E6"/>
      </a:lt2>
      <a:accent1>
        <a:srgbClr val="C34D6C"/>
      </a:accent1>
      <a:accent2>
        <a:srgbClr val="B13B8C"/>
      </a:accent2>
      <a:accent3>
        <a:srgbClr val="B84DC3"/>
      </a:accent3>
      <a:accent4>
        <a:srgbClr val="743BB1"/>
      </a:accent4>
      <a:accent5>
        <a:srgbClr val="554DC3"/>
      </a:accent5>
      <a:accent6>
        <a:srgbClr val="3B64B1"/>
      </a:accent6>
      <a:hlink>
        <a:srgbClr val="31937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665</Words>
  <Application>Microsoft Office PowerPoint</Application>
  <PresentationFormat>Widescreen</PresentationFormat>
  <Paragraphs>139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Meiryo</vt:lpstr>
      <vt:lpstr>Arial Nova Cond</vt:lpstr>
      <vt:lpstr>Arial</vt:lpstr>
      <vt:lpstr>Corbel</vt:lpstr>
      <vt:lpstr>Calibri</vt:lpstr>
      <vt:lpstr>ShojiVTI</vt:lpstr>
      <vt:lpstr>MEMBERS </vt:lpstr>
      <vt:lpstr>Members</vt:lpstr>
      <vt:lpstr>Our EEFTN-Research Subgroup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EEFTN</dc:title>
  <dc:creator>Inês Pereira-Figueiredo</dc:creator>
  <cp:lastModifiedBy>Jackie Dwelle</cp:lastModifiedBy>
  <cp:revision>28</cp:revision>
  <dcterms:created xsi:type="dcterms:W3CDTF">2021-10-22T13:17:20Z</dcterms:created>
  <dcterms:modified xsi:type="dcterms:W3CDTF">2023-03-15T21:43:58Z</dcterms:modified>
</cp:coreProperties>
</file>